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IBM Plex Serif SemiBold"/>
      <p:regular r:id="rId14"/>
      <p:bold r:id="rId15"/>
      <p:italic r:id="rId16"/>
      <p:boldItalic r:id="rId17"/>
    </p:embeddedFont>
    <p:embeddedFont>
      <p:font typeface="IBM Plex Serif"/>
      <p:regular r:id="rId18"/>
      <p:bold r:id="rId19"/>
      <p:italic r:id="rId20"/>
      <p:boldItalic r:id="rId21"/>
    </p:embeddedFont>
    <p:embeddedFont>
      <p:font typeface="Bebas Neue"/>
      <p:regular r:id="rId22"/>
    </p:embeddedFont>
    <p:embeddedFont>
      <p:font typeface="Archivo"/>
      <p:regular r:id="rId23"/>
      <p:bold r:id="rId24"/>
      <p:italic r:id="rId25"/>
      <p:boldItalic r:id="rId26"/>
    </p:embeddedFont>
    <p:embeddedFont>
      <p:font typeface="Playball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glr7HjYUQPOui3NktE9gtaene+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erif-italic.fntdata"/><Relationship Id="rId22" Type="http://schemas.openxmlformats.org/officeDocument/2006/relationships/font" Target="fonts/BebasNeue-regular.fntdata"/><Relationship Id="rId21" Type="http://schemas.openxmlformats.org/officeDocument/2006/relationships/font" Target="fonts/IBMPlexSerif-boldItalic.fntdata"/><Relationship Id="rId24" Type="http://schemas.openxmlformats.org/officeDocument/2006/relationships/font" Target="fonts/Archivo-bold.fntdata"/><Relationship Id="rId23" Type="http://schemas.openxmlformats.org/officeDocument/2006/relationships/font" Target="fonts/Archiv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rchivo-boldItalic.fntdata"/><Relationship Id="rId25" Type="http://schemas.openxmlformats.org/officeDocument/2006/relationships/font" Target="fonts/Archivo-italic.fntdata"/><Relationship Id="rId28" Type="http://customschemas.google.com/relationships/presentationmetadata" Target="metadata"/><Relationship Id="rId27" Type="http://schemas.openxmlformats.org/officeDocument/2006/relationships/font" Target="fonts/Playball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IBMPlexSerifSemiBold-bold.fntdata"/><Relationship Id="rId14" Type="http://schemas.openxmlformats.org/officeDocument/2006/relationships/font" Target="fonts/IBMPlexSerifSemiBold-regular.fntdata"/><Relationship Id="rId17" Type="http://schemas.openxmlformats.org/officeDocument/2006/relationships/font" Target="fonts/IBMPlexSerifSemiBold-boldItalic.fntdata"/><Relationship Id="rId16" Type="http://schemas.openxmlformats.org/officeDocument/2006/relationships/font" Target="fonts/IBMPlexSerifSemiBold-italic.fntdata"/><Relationship Id="rId19" Type="http://schemas.openxmlformats.org/officeDocument/2006/relationships/font" Target="fonts/IBMPlexSerif-bold.fntdata"/><Relationship Id="rId18" Type="http://schemas.openxmlformats.org/officeDocument/2006/relationships/font" Target="fonts/IBMPlexSerif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1"/>
          <p:cNvSpPr txBox="1"/>
          <p:nvPr>
            <p:ph idx="1" type="subTitle"/>
          </p:nvPr>
        </p:nvSpPr>
        <p:spPr>
          <a:xfrm>
            <a:off x="972125" y="3219400"/>
            <a:ext cx="3899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" name="Google Shape;10;p11"/>
          <p:cNvSpPr txBox="1"/>
          <p:nvPr>
            <p:ph type="title"/>
          </p:nvPr>
        </p:nvSpPr>
        <p:spPr>
          <a:xfrm>
            <a:off x="713225" y="845750"/>
            <a:ext cx="7717500" cy="22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layball"/>
              <a:buNone/>
              <a:defRPr sz="5000">
                <a:latin typeface="Playball"/>
                <a:ea typeface="Playball"/>
                <a:cs typeface="Playball"/>
                <a:sym typeface="Playbal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1" name="Google Shape;1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2817287" y="-1704375"/>
            <a:ext cx="4667250" cy="38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69525" y="2436813"/>
            <a:ext cx="4667250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/>
          <p:nvPr>
            <p:ph hasCustomPrompt="1" type="title"/>
          </p:nvPr>
        </p:nvSpPr>
        <p:spPr>
          <a:xfrm>
            <a:off x="2044150" y="1622200"/>
            <a:ext cx="5055900" cy="14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8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20"/>
          <p:cNvSpPr txBox="1"/>
          <p:nvPr>
            <p:ph idx="1" type="subTitle"/>
          </p:nvPr>
        </p:nvSpPr>
        <p:spPr>
          <a:xfrm>
            <a:off x="2044125" y="3106675"/>
            <a:ext cx="50559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/>
          <p:nvPr>
            <p:ph idx="1" type="body"/>
          </p:nvPr>
        </p:nvSpPr>
        <p:spPr>
          <a:xfrm>
            <a:off x="720000" y="10633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type="title"/>
          </p:nvPr>
        </p:nvSpPr>
        <p:spPr>
          <a:xfrm>
            <a:off x="719975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layball"/>
                <a:ea typeface="Playball"/>
                <a:cs typeface="Playball"/>
                <a:sym typeface="Playbal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6" name="Google Shape;1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450904">
            <a:off x="7866897" y="334119"/>
            <a:ext cx="2986155" cy="2455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1768694">
            <a:off x="5905318" y="2861817"/>
            <a:ext cx="4246990" cy="3492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/>
          <p:nvPr>
            <p:ph type="title"/>
          </p:nvPr>
        </p:nvSpPr>
        <p:spPr>
          <a:xfrm>
            <a:off x="713125" y="3688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layball"/>
                <a:ea typeface="Playball"/>
                <a:cs typeface="Playball"/>
                <a:sym typeface="Playbal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0" name="Google Shape;2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1768694">
            <a:off x="7422493" y="-1744208"/>
            <a:ext cx="4246990" cy="3492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450904">
            <a:off x="-1647903" y="3182982"/>
            <a:ext cx="2986155" cy="2455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/>
          <p:nvPr>
            <p:ph type="title"/>
          </p:nvPr>
        </p:nvSpPr>
        <p:spPr>
          <a:xfrm>
            <a:off x="925075" y="2563275"/>
            <a:ext cx="4625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500">
                <a:solidFill>
                  <a:schemeClr val="accent1"/>
                </a:solidFill>
                <a:latin typeface="Playball"/>
                <a:ea typeface="Playball"/>
                <a:cs typeface="Playball"/>
                <a:sym typeface="Playbal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14"/>
          <p:cNvSpPr txBox="1"/>
          <p:nvPr>
            <p:ph idx="2" type="title"/>
          </p:nvPr>
        </p:nvSpPr>
        <p:spPr>
          <a:xfrm>
            <a:off x="2290600" y="1281075"/>
            <a:ext cx="18948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400">
                <a:solidFill>
                  <a:schemeClr val="accen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4"/>
          <p:cNvSpPr txBox="1"/>
          <p:nvPr>
            <p:ph idx="1" type="subTitle"/>
          </p:nvPr>
        </p:nvSpPr>
        <p:spPr>
          <a:xfrm>
            <a:off x="925150" y="3379275"/>
            <a:ext cx="46257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/>
          <p:nvPr>
            <p:ph idx="1" type="subTitle"/>
          </p:nvPr>
        </p:nvSpPr>
        <p:spPr>
          <a:xfrm>
            <a:off x="5055284" y="3661858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15"/>
          <p:cNvSpPr txBox="1"/>
          <p:nvPr>
            <p:ph idx="2" type="subTitle"/>
          </p:nvPr>
        </p:nvSpPr>
        <p:spPr>
          <a:xfrm>
            <a:off x="1583300" y="3661858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p15"/>
          <p:cNvSpPr txBox="1"/>
          <p:nvPr>
            <p:ph idx="3" type="subTitle"/>
          </p:nvPr>
        </p:nvSpPr>
        <p:spPr>
          <a:xfrm>
            <a:off x="5055275" y="3376925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Playball"/>
                <a:ea typeface="Playball"/>
                <a:cs typeface="Playball"/>
                <a:sym typeface="Playbal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4" type="subTitle"/>
          </p:nvPr>
        </p:nvSpPr>
        <p:spPr>
          <a:xfrm>
            <a:off x="1583300" y="3376925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Playball"/>
                <a:ea typeface="Playball"/>
                <a:cs typeface="Playball"/>
                <a:sym typeface="Playbal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" name="Google Shape;31;p15"/>
          <p:cNvSpPr txBox="1"/>
          <p:nvPr>
            <p:ph type="title"/>
          </p:nvPr>
        </p:nvSpPr>
        <p:spPr>
          <a:xfrm>
            <a:off x="2044025" y="368825"/>
            <a:ext cx="50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layball"/>
                <a:ea typeface="Playball"/>
                <a:cs typeface="Playball"/>
                <a:sym typeface="Playbal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2" name="Google Shape;3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2700013">
            <a:off x="-1045177" y="-1076031"/>
            <a:ext cx="2986155" cy="2455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3706274">
            <a:off x="7354443" y="881967"/>
            <a:ext cx="4246990" cy="3492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 txBox="1"/>
          <p:nvPr>
            <p:ph idx="1" type="subTitle"/>
          </p:nvPr>
        </p:nvSpPr>
        <p:spPr>
          <a:xfrm>
            <a:off x="720000" y="1846750"/>
            <a:ext cx="42948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type="title"/>
          </p:nvPr>
        </p:nvSpPr>
        <p:spPr>
          <a:xfrm>
            <a:off x="2044025" y="368825"/>
            <a:ext cx="50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layball"/>
                <a:ea typeface="Playball"/>
                <a:cs typeface="Playball"/>
                <a:sym typeface="Playbal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/>
          <p:nvPr>
            <p:ph type="title"/>
          </p:nvPr>
        </p:nvSpPr>
        <p:spPr>
          <a:xfrm>
            <a:off x="1845575" y="1307100"/>
            <a:ext cx="5453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10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9" name="Google Shape;3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32888" y="-1241387"/>
            <a:ext cx="5362575" cy="41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989086">
            <a:off x="-1717613" y="1982912"/>
            <a:ext cx="536257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/>
          <p:nvPr>
            <p:ph type="title"/>
          </p:nvPr>
        </p:nvSpPr>
        <p:spPr>
          <a:xfrm>
            <a:off x="3477775" y="1455750"/>
            <a:ext cx="49431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13700">
                <a:solidFill>
                  <a:schemeClr val="lt1"/>
                </a:solidFill>
                <a:latin typeface="Playball"/>
                <a:ea typeface="Playball"/>
                <a:cs typeface="Playball"/>
                <a:sym typeface="Playbal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" type="subTitle"/>
          </p:nvPr>
        </p:nvSpPr>
        <p:spPr>
          <a:xfrm>
            <a:off x="3477775" y="3115350"/>
            <a:ext cx="4943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/>
          <p:nvPr>
            <p:ph type="title"/>
          </p:nvPr>
        </p:nvSpPr>
        <p:spPr>
          <a:xfrm>
            <a:off x="2487525" y="3549516"/>
            <a:ext cx="41688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754375" y="4861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0" i="0" sz="35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0" i="0" sz="35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0" i="0" sz="35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0" i="0" sz="35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0" i="0" sz="35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0" i="0" sz="35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0" i="0" sz="35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0" i="0" sz="35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0" i="0" sz="35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chivo"/>
              <a:buChar char="■"/>
              <a:defRPr b="0" i="0" sz="1400" u="none" cap="none" strike="noStrik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-374800" y="3376825"/>
            <a:ext cx="3185050" cy="26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91990" y="3432729"/>
            <a:ext cx="1431900" cy="15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/>
          <p:nvPr/>
        </p:nvSpPr>
        <p:spPr>
          <a:xfrm>
            <a:off x="3452038" y="4231690"/>
            <a:ext cx="3415912" cy="475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"/>
          <p:cNvSpPr txBox="1"/>
          <p:nvPr>
            <p:ph idx="1" type="subTitle"/>
          </p:nvPr>
        </p:nvSpPr>
        <p:spPr>
          <a:xfrm>
            <a:off x="2622450" y="4231690"/>
            <a:ext cx="3899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Integrantes: Jocelyn Navarro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Cesar Negrete</a:t>
            </a:r>
            <a:endParaRPr/>
          </a:p>
        </p:txBody>
      </p:sp>
      <p:sp>
        <p:nvSpPr>
          <p:cNvPr id="58" name="Google Shape;58;p1"/>
          <p:cNvSpPr txBox="1"/>
          <p:nvPr>
            <p:ph type="title"/>
          </p:nvPr>
        </p:nvSpPr>
        <p:spPr>
          <a:xfrm>
            <a:off x="2416723" y="673910"/>
            <a:ext cx="3858775" cy="191871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7200">
                <a:solidFill>
                  <a:schemeClr val="lt1"/>
                </a:solidFill>
              </a:rPr>
              <a:t>IzyMarket</a:t>
            </a:r>
            <a:endParaRPr sz="4700">
              <a:solidFill>
                <a:schemeClr val="dk2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981773">
            <a:off x="7403377" y="-537490"/>
            <a:ext cx="2154897" cy="234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399990">
            <a:off x="-200962" y="-968256"/>
            <a:ext cx="1691746" cy="186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0000" y="3508773"/>
            <a:ext cx="2190250" cy="23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/>
          <p:nvPr>
            <p:ph type="title"/>
          </p:nvPr>
        </p:nvSpPr>
        <p:spPr>
          <a:xfrm>
            <a:off x="719975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400">
                <a:solidFill>
                  <a:schemeClr val="lt1"/>
                </a:solidFill>
              </a:rPr>
              <a:t>Problematica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950" y="539500"/>
            <a:ext cx="625851" cy="6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6800" y="84050"/>
            <a:ext cx="714794" cy="6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>
            <p:ph idx="1" type="body"/>
          </p:nvPr>
        </p:nvSpPr>
        <p:spPr>
          <a:xfrm>
            <a:off x="720000" y="1063352"/>
            <a:ext cx="7704000" cy="97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</a:pPr>
            <a:r>
              <a:rPr lang="en" sz="1200"/>
              <a:t>Nuestro proyecto tiene como objetivo abordar la falta de digitalización de los microempresarios, que limita su alcance y crecimiento. Con soluciones de software accesibles, podemos mejorar su visibilidad y competitividad en el mercado digital.</a:t>
            </a:r>
            <a:endParaRPr sz="1200"/>
          </a:p>
        </p:txBody>
      </p:sp>
      <p:pic>
        <p:nvPicPr>
          <p:cNvPr id="70" name="Google Shape;7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416979">
            <a:off x="1517032" y="2480129"/>
            <a:ext cx="2630935" cy="1753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1975" y="2327403"/>
            <a:ext cx="2927371" cy="1558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/>
          <p:nvPr>
            <p:ph type="title"/>
          </p:nvPr>
        </p:nvSpPr>
        <p:spPr>
          <a:xfrm>
            <a:off x="713125" y="3688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900"/>
              <a:t>Propuesta</a:t>
            </a:r>
            <a:endParaRPr sz="2000">
              <a:solidFill>
                <a:schemeClr val="dk2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sp>
        <p:nvSpPr>
          <p:cNvPr id="77" name="Google Shape;77;p3"/>
          <p:cNvSpPr txBox="1"/>
          <p:nvPr/>
        </p:nvSpPr>
        <p:spPr>
          <a:xfrm>
            <a:off x="720000" y="1063352"/>
            <a:ext cx="7704000" cy="97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8" name="Google Shape;78;p3"/>
          <p:cNvSpPr txBox="1"/>
          <p:nvPr/>
        </p:nvSpPr>
        <p:spPr>
          <a:xfrm>
            <a:off x="1066675" y="1119226"/>
            <a:ext cx="70104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Ofrecemos un software fácil de usar para ayudar a los microempresarios a aumentar su visibilidad y ventas, especialmente aquellos que tienen dificultades con las redes sociales.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5470" y="2271650"/>
            <a:ext cx="3565451" cy="2433736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"/>
          <p:cNvPicPr preferRelativeResize="0"/>
          <p:nvPr/>
        </p:nvPicPr>
        <p:blipFill rotWithShape="1">
          <a:blip r:embed="rId3">
            <a:alphaModFix/>
          </a:blip>
          <a:srcRect b="23447" l="23442" r="23447" t="23442"/>
          <a:stretch/>
        </p:blipFill>
        <p:spPr>
          <a:xfrm flipH="1" rot="-2061972">
            <a:off x="5445842" y="2545575"/>
            <a:ext cx="493275" cy="473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4"/>
          <p:cNvPicPr preferRelativeResize="0"/>
          <p:nvPr/>
        </p:nvPicPr>
        <p:blipFill rotWithShape="1">
          <a:blip r:embed="rId4">
            <a:alphaModFix/>
          </a:blip>
          <a:srcRect b="17425" l="17426" r="17425" t="17426"/>
          <a:stretch/>
        </p:blipFill>
        <p:spPr>
          <a:xfrm flipH="1" rot="618232">
            <a:off x="3407329" y="2523389"/>
            <a:ext cx="533925" cy="51790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4"/>
          <p:cNvSpPr/>
          <p:nvPr/>
        </p:nvSpPr>
        <p:spPr>
          <a:xfrm>
            <a:off x="5355275" y="2463778"/>
            <a:ext cx="674400" cy="674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5551738" y="2435425"/>
            <a:ext cx="674400" cy="674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3337087" y="2463778"/>
            <a:ext cx="674400" cy="674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 txBox="1"/>
          <p:nvPr>
            <p:ph type="title"/>
          </p:nvPr>
        </p:nvSpPr>
        <p:spPr>
          <a:xfrm>
            <a:off x="713125" y="3688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900"/>
              <a:t>Objetivos</a:t>
            </a:r>
            <a:endParaRPr sz="2000">
              <a:solidFill>
                <a:schemeClr val="dk2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cxnSp>
        <p:nvCxnSpPr>
          <p:cNvPr id="90" name="Google Shape;90;p4"/>
          <p:cNvCxnSpPr>
            <a:endCxn id="86" idx="2"/>
          </p:cNvCxnSpPr>
          <p:nvPr/>
        </p:nvCxnSpPr>
        <p:spPr>
          <a:xfrm>
            <a:off x="4011275" y="2800978"/>
            <a:ext cx="13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4"/>
          <p:cNvSpPr txBox="1"/>
          <p:nvPr/>
        </p:nvSpPr>
        <p:spPr>
          <a:xfrm>
            <a:off x="3183488" y="1499328"/>
            <a:ext cx="9816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904834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General</a:t>
            </a:r>
            <a:endParaRPr b="0" i="0" sz="3500" u="none" cap="none" strike="noStrike">
              <a:solidFill>
                <a:srgbClr val="904834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sp>
        <p:nvSpPr>
          <p:cNvPr id="92" name="Google Shape;92;p4"/>
          <p:cNvSpPr txBox="1"/>
          <p:nvPr/>
        </p:nvSpPr>
        <p:spPr>
          <a:xfrm>
            <a:off x="5061098" y="1499328"/>
            <a:ext cx="126173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904834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Especifico</a:t>
            </a:r>
            <a:endParaRPr b="0" i="0" sz="3500" u="none" cap="none" strike="noStrike">
              <a:solidFill>
                <a:srgbClr val="904834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cxnSp>
        <p:nvCxnSpPr>
          <p:cNvPr id="93" name="Google Shape;93;p4"/>
          <p:cNvCxnSpPr>
            <a:stCxn id="91" idx="2"/>
            <a:endCxn id="88" idx="0"/>
          </p:cNvCxnSpPr>
          <p:nvPr/>
        </p:nvCxnSpPr>
        <p:spPr>
          <a:xfrm>
            <a:off x="3674288" y="1966728"/>
            <a:ext cx="0" cy="49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" name="Google Shape;94;p4"/>
          <p:cNvCxnSpPr>
            <a:stCxn id="92" idx="2"/>
            <a:endCxn id="86" idx="0"/>
          </p:cNvCxnSpPr>
          <p:nvPr/>
        </p:nvCxnSpPr>
        <p:spPr>
          <a:xfrm>
            <a:off x="5691963" y="1966728"/>
            <a:ext cx="600" cy="49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p4"/>
          <p:cNvSpPr/>
          <p:nvPr/>
        </p:nvSpPr>
        <p:spPr>
          <a:xfrm>
            <a:off x="7541934" y="2435425"/>
            <a:ext cx="674400" cy="674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1542488" y="1837095"/>
            <a:ext cx="9816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2242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Intuitivo</a:t>
            </a:r>
            <a:endParaRPr b="0" i="0" sz="2800" u="none" cap="none" strike="noStrike">
              <a:solidFill>
                <a:srgbClr val="22242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sp>
        <p:nvSpPr>
          <p:cNvPr id="97" name="Google Shape;97;p4"/>
          <p:cNvSpPr txBox="1"/>
          <p:nvPr/>
        </p:nvSpPr>
        <p:spPr>
          <a:xfrm>
            <a:off x="1850573" y="2772625"/>
            <a:ext cx="9816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2242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Llamativo</a:t>
            </a:r>
            <a:endParaRPr b="0" i="0" sz="2800" u="none" cap="none" strike="noStrike">
              <a:solidFill>
                <a:srgbClr val="22242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4570138" y="3972428"/>
            <a:ext cx="9816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22242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sp>
        <p:nvSpPr>
          <p:cNvPr id="99" name="Google Shape;99;p4"/>
          <p:cNvSpPr txBox="1"/>
          <p:nvPr/>
        </p:nvSpPr>
        <p:spPr>
          <a:xfrm>
            <a:off x="6999509" y="1549881"/>
            <a:ext cx="9816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2242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Seguridad</a:t>
            </a:r>
            <a:endParaRPr b="0" i="0" sz="2800" u="none" cap="none" strike="noStrike">
              <a:solidFill>
                <a:srgbClr val="22242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sp>
        <p:nvSpPr>
          <p:cNvPr id="100" name="Google Shape;100;p4"/>
          <p:cNvSpPr txBox="1"/>
          <p:nvPr/>
        </p:nvSpPr>
        <p:spPr>
          <a:xfrm>
            <a:off x="7268975" y="2605798"/>
            <a:ext cx="9816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2242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Etiquetas</a:t>
            </a:r>
            <a:endParaRPr b="0" i="0" sz="2800" u="none" cap="none" strike="noStrike">
              <a:solidFill>
                <a:srgbClr val="22242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6560334" y="3823923"/>
            <a:ext cx="9816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2242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Contacto</a:t>
            </a:r>
            <a:endParaRPr b="0" i="0" sz="2800" u="none" cap="none" strike="noStrike">
              <a:solidFill>
                <a:srgbClr val="22242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4710363" y="3965253"/>
            <a:ext cx="9816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2242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Filtro</a:t>
            </a:r>
            <a:endParaRPr b="0" i="0" sz="2800" u="none" cap="none" strike="noStrike">
              <a:solidFill>
                <a:srgbClr val="22242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 txBox="1"/>
          <p:nvPr>
            <p:ph type="title"/>
          </p:nvPr>
        </p:nvSpPr>
        <p:spPr>
          <a:xfrm>
            <a:off x="713125" y="3688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900"/>
              <a:t>Metodologia</a:t>
            </a:r>
            <a:endParaRPr sz="2000">
              <a:solidFill>
                <a:schemeClr val="dk2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sp>
        <p:nvSpPr>
          <p:cNvPr id="108" name="Google Shape;108;p5"/>
          <p:cNvSpPr txBox="1"/>
          <p:nvPr/>
        </p:nvSpPr>
        <p:spPr>
          <a:xfrm>
            <a:off x="720000" y="1063352"/>
            <a:ext cx="7704000" cy="97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09" name="Google Shape;109;p5"/>
          <p:cNvSpPr txBox="1"/>
          <p:nvPr/>
        </p:nvSpPr>
        <p:spPr>
          <a:xfrm>
            <a:off x="1066675" y="1119226"/>
            <a:ext cx="7010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Usaremos Kanban y Trello para gestionar tareas, facilitar la colaboración y dar seguimiento al desarrollo del Marketplace en tiempo real.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a historia de kanban" id="110" name="Google Shape;1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4967" y="2274534"/>
            <a:ext cx="3208949" cy="214018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/>
          <p:nvPr>
            <p:ph type="title"/>
          </p:nvPr>
        </p:nvSpPr>
        <p:spPr>
          <a:xfrm>
            <a:off x="713125" y="3688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900"/>
              <a:t>Solución</a:t>
            </a:r>
            <a:endParaRPr sz="2000">
              <a:solidFill>
                <a:schemeClr val="dk2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sp>
        <p:nvSpPr>
          <p:cNvPr id="116" name="Google Shape;116;p6"/>
          <p:cNvSpPr txBox="1"/>
          <p:nvPr/>
        </p:nvSpPr>
        <p:spPr>
          <a:xfrm>
            <a:off x="720000" y="1063352"/>
            <a:ext cx="7704000" cy="97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7" name="Google Shape;117;p6"/>
          <p:cNvSpPr txBox="1"/>
          <p:nvPr/>
        </p:nvSpPr>
        <p:spPr>
          <a:xfrm>
            <a:off x="1066675" y="1119226"/>
            <a:ext cx="70104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Desarrollamos software para microempresarios que les permite crear perfiles, registrar tiendas, administrar productos y comunicarse directamente con los clientes a través de un sistema de mensajería.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104" y="2097325"/>
            <a:ext cx="1878670" cy="220024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19" name="Google Shape;11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2786" y="2041451"/>
            <a:ext cx="1913726" cy="232463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20" name="Google Shape;12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4644" y="2060280"/>
            <a:ext cx="1849272" cy="223728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/>
          <p:nvPr>
            <p:ph type="title"/>
          </p:nvPr>
        </p:nvSpPr>
        <p:spPr>
          <a:xfrm>
            <a:off x="713125" y="3688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900"/>
              <a:t>Casos de uso</a:t>
            </a:r>
            <a:endParaRPr sz="2000">
              <a:solidFill>
                <a:schemeClr val="dk2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sp>
        <p:nvSpPr>
          <p:cNvPr id="126" name="Google Shape;126;p7"/>
          <p:cNvSpPr txBox="1"/>
          <p:nvPr/>
        </p:nvSpPr>
        <p:spPr>
          <a:xfrm>
            <a:off x="1003399" y="1454957"/>
            <a:ext cx="4360171" cy="11167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22242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Vendedor: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22242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Iniciar sesión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22242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Registrarse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22242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Administración de productos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22242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Mensajes </a:t>
            </a:r>
            <a:endParaRPr/>
          </a:p>
        </p:txBody>
      </p:sp>
      <p:sp>
        <p:nvSpPr>
          <p:cNvPr id="127" name="Google Shape;127;p7"/>
          <p:cNvSpPr txBox="1"/>
          <p:nvPr/>
        </p:nvSpPr>
        <p:spPr>
          <a:xfrm>
            <a:off x="1003399" y="2897071"/>
            <a:ext cx="6011550" cy="12975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22242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Comprador: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22242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Iniciar sesión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22242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Registrarse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22242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Crear cuenta de tienda para vender en caso de que lo necesite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22242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Administración de productos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22242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Mensajes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22242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 </a:t>
            </a:r>
            <a:endParaRPr b="0" i="0" sz="2800" u="none" cap="none" strike="noStrike">
              <a:solidFill>
                <a:srgbClr val="22242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pic>
        <p:nvPicPr>
          <p:cNvPr descr="icono de glifo de imagen 9865224 Vector en Vecteezy" id="128" name="Google Shape;12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50769">
            <a:off x="5474198" y="1583979"/>
            <a:ext cx="1740089" cy="1526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 txBox="1"/>
          <p:nvPr>
            <p:ph type="title"/>
          </p:nvPr>
        </p:nvSpPr>
        <p:spPr>
          <a:xfrm>
            <a:off x="719975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400">
                <a:solidFill>
                  <a:schemeClr val="lt1"/>
                </a:solidFill>
              </a:rPr>
              <a:t>Arquitectura de la solución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34" name="Google Shape;13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950" y="539500"/>
            <a:ext cx="625851" cy="6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6800" y="84050"/>
            <a:ext cx="714794" cy="6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7875" y="1103850"/>
            <a:ext cx="5888251" cy="36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"/>
          <p:cNvSpPr txBox="1"/>
          <p:nvPr>
            <p:ph type="title"/>
          </p:nvPr>
        </p:nvSpPr>
        <p:spPr>
          <a:xfrm>
            <a:off x="713125" y="3688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900"/>
              <a:t>Gracias por su atención</a:t>
            </a:r>
            <a:endParaRPr sz="2000">
              <a:solidFill>
                <a:schemeClr val="dk2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pic>
        <p:nvPicPr>
          <p:cNvPr descr="Free Carita Feliz Para Colorear - De Emoji Para Desenhar - 1000x1000 48F" id="142" name="Google Shape;14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8459" y="1524169"/>
            <a:ext cx="3529965" cy="3619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at is your favorite book? Celebrate Family Literacy Day Infographics by Slidesgo">
  <a:themeElements>
    <a:clrScheme name="Simple Light">
      <a:dk1>
        <a:srgbClr val="454943"/>
      </a:dk1>
      <a:lt1>
        <a:srgbClr val="5F6E59"/>
      </a:lt1>
      <a:dk2>
        <a:srgbClr val="904834"/>
      </a:dk2>
      <a:lt2>
        <a:srgbClr val="CBBCA4"/>
      </a:lt2>
      <a:accent1>
        <a:srgbClr val="F7F5E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549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Bomboncita</dc:creator>
</cp:coreProperties>
</file>